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9" r:id="rId2"/>
    <p:sldId id="260" r:id="rId3"/>
    <p:sldId id="304" r:id="rId4"/>
    <p:sldId id="264" r:id="rId5"/>
    <p:sldId id="265" r:id="rId6"/>
    <p:sldId id="266" r:id="rId7"/>
    <p:sldId id="267" r:id="rId8"/>
    <p:sldId id="268" r:id="rId9"/>
    <p:sldId id="270" r:id="rId10"/>
    <p:sldId id="271" r:id="rId11"/>
    <p:sldId id="263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8" r:id="rId38"/>
    <p:sldId id="297" r:id="rId39"/>
    <p:sldId id="299" r:id="rId40"/>
    <p:sldId id="295" r:id="rId41"/>
    <p:sldId id="300" r:id="rId42"/>
    <p:sldId id="301" r:id="rId43"/>
    <p:sldId id="302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06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oll" userId="ceb10041-320a-4cf9-b1ee-2fafcb901b13" providerId="ADAL" clId="{E9A8D830-2619-4A2F-80A5-38F8E3AA9C11}"/>
    <pc:docChg chg="addSld modSld">
      <pc:chgData name="James Coll" userId="ceb10041-320a-4cf9-b1ee-2fafcb901b13" providerId="ADAL" clId="{E9A8D830-2619-4A2F-80A5-38F8E3AA9C11}" dt="2018-02-06T16:39:03.450" v="0"/>
      <pc:docMkLst>
        <pc:docMk/>
      </pc:docMkLst>
      <pc:sldChg chg="add">
        <pc:chgData name="James Coll" userId="ceb10041-320a-4cf9-b1ee-2fafcb901b13" providerId="ADAL" clId="{E9A8D830-2619-4A2F-80A5-38F8E3AA9C11}" dt="2018-02-06T16:39:03.450" v="0"/>
        <pc:sldMkLst>
          <pc:docMk/>
          <pc:sldMk cId="3698421724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9D895-BC1B-476C-BA6C-CAA16EE6401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80029-96FE-47F6-8E9C-DF7C1C390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http://strimas.com/r/snowfall/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80029-96FE-47F6-8E9C-DF7C1C3906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1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1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1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8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8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4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1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2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7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4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1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A1E8D57-6C6A-4A63-BF48-149B9FB2A872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9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CB83-0EBC-469C-B26E-05DE208CF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08F88-325E-42E6-BF1F-935FA0D3F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92A3B-FCD7-4E00-BEBC-B2DD249D6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0"/>
            <a:ext cx="10550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2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3262-1B5E-4DAA-BE17-2EC0E66A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 vs.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B6B7-E4FA-4A7B-89C5-E3E8927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63B54-AFB4-4587-AD18-CED9909C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2547937"/>
            <a:ext cx="6515100" cy="176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B99F8-8BA8-4D30-B549-285ED41BB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4146804"/>
            <a:ext cx="66008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3D3C-F88E-4455-AC2D-A90C94C1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4FC1-39B2-4821-AC76-F670B0877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innovativegis.com/basis/BeyondMappingSeries/BeyondMapping_IV/Topic9/BM_IV_T9_files/image030.png">
            <a:extLst>
              <a:ext uri="{FF2B5EF4-FFF2-40B4-BE49-F238E27FC236}">
                <a16:creationId xmlns:a16="http://schemas.microsoft.com/office/drawing/2014/main" id="{64CED1E8-AA58-4395-B6EF-F119A4FA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65314"/>
            <a:ext cx="9496425" cy="64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1EB550-C39F-4117-B4B3-C9DA0AEFDE3B}"/>
              </a:ext>
            </a:extLst>
          </p:cNvPr>
          <p:cNvSpPr/>
          <p:nvPr/>
        </p:nvSpPr>
        <p:spPr>
          <a:xfrm>
            <a:off x="2566830" y="1953986"/>
            <a:ext cx="3646714" cy="48006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36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FCC3-BD92-4DB7-89F3-1351781A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5C61-964A-47E3-87DC-310F55DD2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Computes an output value for each cell as a function of cells that fall within the defined neighborhood</a:t>
            </a:r>
          </a:p>
          <a:p>
            <a:r>
              <a:rPr lang="en-US" dirty="0"/>
              <a:t>Widely used in image processing with different names</a:t>
            </a:r>
          </a:p>
          <a:p>
            <a:pPr lvl="1"/>
            <a:r>
              <a:rPr lang="en-US" dirty="0"/>
              <a:t>Convolution, filtering, kernel, moving window, focus</a:t>
            </a:r>
          </a:p>
          <a:p>
            <a:r>
              <a:rPr lang="en-US" dirty="0"/>
              <a:t>Focal operations are spatial in 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CCFDC-A682-4B8B-9143-04BCF31C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16" y="3101813"/>
            <a:ext cx="4031630" cy="3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0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563B-9791-4F6D-9FC8-3B8CE6BE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AFA2-CF59-4E55-A1EC-6054F4C19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and most common neighborhood is a 3x3 rectangular window</a:t>
            </a:r>
          </a:p>
          <a:p>
            <a:r>
              <a:rPr lang="en-US" dirty="0"/>
              <a:t>The center of the cell is referred to as the focus, the others are part of the neighborhood.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59EE7-C40D-4C54-80E0-FD96EA5F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057847"/>
            <a:ext cx="8153400" cy="34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3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58DA-E66B-4940-9F2E-C3C6D112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E43C-7823-49E2-9DAA-DEB8FD184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BA02C-1DCD-4C03-B64E-E7845DB8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38" y="0"/>
            <a:ext cx="9046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1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D010C-D22D-47F2-BB44-F3F33069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ABE3B-1034-4929-8416-4044B9A63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D7C40-399E-427C-AE4B-3DF2E97F6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54" y="0"/>
            <a:ext cx="9482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9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D911-12F0-4F4E-AD4E-000C2885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BE60-72AC-4FD3-A45B-DBDF0BDC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3847B-9414-42F8-9CEF-4226F6714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64" y="0"/>
            <a:ext cx="948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0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8B45-9002-4F4D-AC06-97206E62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EAB6-57AC-42A7-AA79-D852223DA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A5EFC-F1BD-44CA-BA2D-DDA12F52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29" y="1551505"/>
            <a:ext cx="10507794" cy="51905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7B3870-0008-448F-B7E7-95FF984CAC18}"/>
              </a:ext>
            </a:extLst>
          </p:cNvPr>
          <p:cNvGrpSpPr/>
          <p:nvPr/>
        </p:nvGrpSpPr>
        <p:grpSpPr>
          <a:xfrm>
            <a:off x="5094953" y="0"/>
            <a:ext cx="1393546" cy="1428300"/>
            <a:chOff x="4208644" y="-1720375"/>
            <a:chExt cx="1776866" cy="1821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C3D8E-5D96-45B6-8362-E80D53BE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61" t="32666" b="40778"/>
            <a:stretch/>
          </p:blipFill>
          <p:spPr>
            <a:xfrm>
              <a:off x="4208644" y="-1720375"/>
              <a:ext cx="1776866" cy="18211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CAA6-F7C8-4300-AD56-E91962112352}"/>
                </a:ext>
              </a:extLst>
            </p:cNvPr>
            <p:cNvSpPr/>
            <p:nvPr/>
          </p:nvSpPr>
          <p:spPr>
            <a:xfrm>
              <a:off x="4796087" y="-1118395"/>
              <a:ext cx="601980" cy="61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21FC937-40FB-47B4-89D9-501B400B3A22}"/>
              </a:ext>
            </a:extLst>
          </p:cNvPr>
          <p:cNvSpPr/>
          <p:nvPr/>
        </p:nvSpPr>
        <p:spPr>
          <a:xfrm>
            <a:off x="6477000" y="1662683"/>
            <a:ext cx="4480560" cy="4968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7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84984-50C9-4831-81C6-86121FD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6" y="1551505"/>
            <a:ext cx="10664952" cy="5293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68B45-9002-4F4D-AC06-97206E62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908" y="115898"/>
            <a:ext cx="3494532" cy="1609344"/>
          </a:xfrm>
        </p:spPr>
        <p:txBody>
          <a:bodyPr/>
          <a:lstStyle/>
          <a:p>
            <a:r>
              <a:rPr lang="en-US" dirty="0"/>
              <a:t>X=1+3+4+2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B3870-0008-448F-B7E7-95FF984CAC18}"/>
              </a:ext>
            </a:extLst>
          </p:cNvPr>
          <p:cNvGrpSpPr/>
          <p:nvPr/>
        </p:nvGrpSpPr>
        <p:grpSpPr>
          <a:xfrm>
            <a:off x="-46582" y="1165926"/>
            <a:ext cx="1393546" cy="1428300"/>
            <a:chOff x="4208644" y="-1720375"/>
            <a:chExt cx="1776866" cy="1821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C3D8E-5D96-45B6-8362-E80D53BE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61" t="32666" b="40778"/>
            <a:stretch/>
          </p:blipFill>
          <p:spPr>
            <a:xfrm>
              <a:off x="4208644" y="-1720375"/>
              <a:ext cx="1776866" cy="18211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CAA6-F7C8-4300-AD56-E91962112352}"/>
                </a:ext>
              </a:extLst>
            </p:cNvPr>
            <p:cNvSpPr/>
            <p:nvPr/>
          </p:nvSpPr>
          <p:spPr>
            <a:xfrm>
              <a:off x="4796087" y="-1118395"/>
              <a:ext cx="601980" cy="61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21FC937-40FB-47B4-89D9-501B400B3A22}"/>
              </a:ext>
            </a:extLst>
          </p:cNvPr>
          <p:cNvSpPr/>
          <p:nvPr/>
        </p:nvSpPr>
        <p:spPr>
          <a:xfrm>
            <a:off x="6477000" y="2083943"/>
            <a:ext cx="4480560" cy="454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D93814-9EB4-4943-86AC-6B2BBEB84834}"/>
              </a:ext>
            </a:extLst>
          </p:cNvPr>
          <p:cNvSpPr/>
          <p:nvPr/>
        </p:nvSpPr>
        <p:spPr>
          <a:xfrm>
            <a:off x="6883848" y="1667123"/>
            <a:ext cx="4049796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DF751-9C52-453C-8F81-0C8C1B11B874}"/>
              </a:ext>
            </a:extLst>
          </p:cNvPr>
          <p:cNvSpPr/>
          <p:nvPr/>
        </p:nvSpPr>
        <p:spPr>
          <a:xfrm>
            <a:off x="6423133" y="1667123"/>
            <a:ext cx="4049796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84984-50C9-4831-81C6-86121FD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6" y="1551505"/>
            <a:ext cx="10664952" cy="5293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68B45-9002-4F4D-AC06-97206E62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908" y="115898"/>
            <a:ext cx="6933692" cy="1609344"/>
          </a:xfrm>
        </p:spPr>
        <p:txBody>
          <a:bodyPr/>
          <a:lstStyle/>
          <a:p>
            <a:r>
              <a:rPr lang="en-US" dirty="0"/>
              <a:t>X=1+3+2+4+2+10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B3870-0008-448F-B7E7-95FF984CAC18}"/>
              </a:ext>
            </a:extLst>
          </p:cNvPr>
          <p:cNvGrpSpPr/>
          <p:nvPr/>
        </p:nvGrpSpPr>
        <p:grpSpPr>
          <a:xfrm>
            <a:off x="-46582" y="1165926"/>
            <a:ext cx="1393546" cy="1428300"/>
            <a:chOff x="4208644" y="-1720375"/>
            <a:chExt cx="1776866" cy="1821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C3D8E-5D96-45B6-8362-E80D53BE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61" t="32666" b="40778"/>
            <a:stretch/>
          </p:blipFill>
          <p:spPr>
            <a:xfrm>
              <a:off x="4208644" y="-1720375"/>
              <a:ext cx="1776866" cy="18211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CAA6-F7C8-4300-AD56-E91962112352}"/>
                </a:ext>
              </a:extLst>
            </p:cNvPr>
            <p:cNvSpPr/>
            <p:nvPr/>
          </p:nvSpPr>
          <p:spPr>
            <a:xfrm>
              <a:off x="4796087" y="-1118395"/>
              <a:ext cx="601980" cy="61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21FC937-40FB-47B4-89D9-501B400B3A22}"/>
              </a:ext>
            </a:extLst>
          </p:cNvPr>
          <p:cNvSpPr/>
          <p:nvPr/>
        </p:nvSpPr>
        <p:spPr>
          <a:xfrm>
            <a:off x="6477000" y="2083943"/>
            <a:ext cx="4480560" cy="454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D93814-9EB4-4943-86AC-6B2BBEB84834}"/>
              </a:ext>
            </a:extLst>
          </p:cNvPr>
          <p:cNvSpPr/>
          <p:nvPr/>
        </p:nvSpPr>
        <p:spPr>
          <a:xfrm>
            <a:off x="7302754" y="1672484"/>
            <a:ext cx="3654806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DF751-9C52-453C-8F81-0C8C1B11B874}"/>
              </a:ext>
            </a:extLst>
          </p:cNvPr>
          <p:cNvSpPr/>
          <p:nvPr/>
        </p:nvSpPr>
        <p:spPr>
          <a:xfrm>
            <a:off x="6922788" y="1672484"/>
            <a:ext cx="4034772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7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386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51F-1CD5-4E2D-84D1-AD79901D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2E57-C184-4724-B513-A09EC098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u="sng" dirty="0"/>
              <a:t>Tuesday:</a:t>
            </a:r>
          </a:p>
          <a:p>
            <a:r>
              <a:rPr lang="en-US" dirty="0"/>
              <a:t>Focal Operations</a:t>
            </a:r>
          </a:p>
          <a:p>
            <a:endParaRPr lang="en-US" dirty="0"/>
          </a:p>
          <a:p>
            <a:pPr marL="45720" indent="0">
              <a:buNone/>
            </a:pPr>
            <a:r>
              <a:rPr lang="en-US" b="1" u="sng" dirty="0"/>
              <a:t>Thursday:</a:t>
            </a:r>
          </a:p>
          <a:p>
            <a:r>
              <a:rPr lang="en-US" dirty="0"/>
              <a:t>Focal Operations (Cont.)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/>
              <a:t>Aspect</a:t>
            </a:r>
          </a:p>
        </p:txBody>
      </p:sp>
    </p:spTree>
    <p:extLst>
      <p:ext uri="{BB962C8B-B14F-4D97-AF65-F5344CB8AC3E}">
        <p14:creationId xmlns:p14="http://schemas.microsoft.com/office/powerpoint/2010/main" val="127305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84984-50C9-4831-81C6-86121FD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6" y="1551505"/>
            <a:ext cx="10664952" cy="5293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68B45-9002-4F4D-AC06-97206E62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908" y="115898"/>
            <a:ext cx="6933692" cy="1609344"/>
          </a:xfrm>
        </p:spPr>
        <p:txBody>
          <a:bodyPr/>
          <a:lstStyle/>
          <a:p>
            <a:r>
              <a:rPr lang="en-US" dirty="0"/>
              <a:t>X=3+2+3+2+10+5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B3870-0008-448F-B7E7-95FF984CAC18}"/>
              </a:ext>
            </a:extLst>
          </p:cNvPr>
          <p:cNvGrpSpPr/>
          <p:nvPr/>
        </p:nvGrpSpPr>
        <p:grpSpPr>
          <a:xfrm>
            <a:off x="417556" y="1135446"/>
            <a:ext cx="1393546" cy="1428300"/>
            <a:chOff x="4208644" y="-1720375"/>
            <a:chExt cx="1776866" cy="1821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C3D8E-5D96-45B6-8362-E80D53BE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61" t="32666" b="40778"/>
            <a:stretch/>
          </p:blipFill>
          <p:spPr>
            <a:xfrm>
              <a:off x="4208644" y="-1720375"/>
              <a:ext cx="1776866" cy="18211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CAA6-F7C8-4300-AD56-E91962112352}"/>
                </a:ext>
              </a:extLst>
            </p:cNvPr>
            <p:cNvSpPr/>
            <p:nvPr/>
          </p:nvSpPr>
          <p:spPr>
            <a:xfrm>
              <a:off x="4796087" y="-1118395"/>
              <a:ext cx="601980" cy="61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21FC937-40FB-47B4-89D9-501B400B3A22}"/>
              </a:ext>
            </a:extLst>
          </p:cNvPr>
          <p:cNvSpPr/>
          <p:nvPr/>
        </p:nvSpPr>
        <p:spPr>
          <a:xfrm>
            <a:off x="6477000" y="2083943"/>
            <a:ext cx="4480560" cy="454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D93814-9EB4-4943-86AC-6B2BBEB84834}"/>
              </a:ext>
            </a:extLst>
          </p:cNvPr>
          <p:cNvSpPr/>
          <p:nvPr/>
        </p:nvSpPr>
        <p:spPr>
          <a:xfrm>
            <a:off x="7772400" y="1672484"/>
            <a:ext cx="3185160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DF751-9C52-453C-8F81-0C8C1B11B874}"/>
              </a:ext>
            </a:extLst>
          </p:cNvPr>
          <p:cNvSpPr/>
          <p:nvPr/>
        </p:nvSpPr>
        <p:spPr>
          <a:xfrm>
            <a:off x="7302754" y="1682128"/>
            <a:ext cx="3654807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03867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84984-50C9-4831-81C6-86121FD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6" y="1551505"/>
            <a:ext cx="10664952" cy="5293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68B45-9002-4F4D-AC06-97206E62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908" y="115898"/>
            <a:ext cx="6933692" cy="1609344"/>
          </a:xfrm>
        </p:spPr>
        <p:txBody>
          <a:bodyPr/>
          <a:lstStyle/>
          <a:p>
            <a:r>
              <a:rPr lang="en-US" dirty="0"/>
              <a:t>X=…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B3870-0008-448F-B7E7-95FF984CAC18}"/>
              </a:ext>
            </a:extLst>
          </p:cNvPr>
          <p:cNvGrpSpPr/>
          <p:nvPr/>
        </p:nvGrpSpPr>
        <p:grpSpPr>
          <a:xfrm>
            <a:off x="823956" y="1165926"/>
            <a:ext cx="1393546" cy="1428300"/>
            <a:chOff x="4208644" y="-1720375"/>
            <a:chExt cx="1776866" cy="1821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C3D8E-5D96-45B6-8362-E80D53BE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61" t="32666" b="40778"/>
            <a:stretch/>
          </p:blipFill>
          <p:spPr>
            <a:xfrm>
              <a:off x="4208644" y="-1720375"/>
              <a:ext cx="1776866" cy="18211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CAA6-F7C8-4300-AD56-E91962112352}"/>
                </a:ext>
              </a:extLst>
            </p:cNvPr>
            <p:cNvSpPr/>
            <p:nvPr/>
          </p:nvSpPr>
          <p:spPr>
            <a:xfrm>
              <a:off x="4796087" y="-1118395"/>
              <a:ext cx="601980" cy="61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21FC937-40FB-47B4-89D9-501B400B3A22}"/>
              </a:ext>
            </a:extLst>
          </p:cNvPr>
          <p:cNvSpPr/>
          <p:nvPr/>
        </p:nvSpPr>
        <p:spPr>
          <a:xfrm>
            <a:off x="6477000" y="2083943"/>
            <a:ext cx="4480560" cy="454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D93814-9EB4-4943-86AC-6B2BBEB84834}"/>
              </a:ext>
            </a:extLst>
          </p:cNvPr>
          <p:cNvSpPr/>
          <p:nvPr/>
        </p:nvSpPr>
        <p:spPr>
          <a:xfrm>
            <a:off x="8199120" y="1672484"/>
            <a:ext cx="2758440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DF751-9C52-453C-8F81-0C8C1B11B874}"/>
              </a:ext>
            </a:extLst>
          </p:cNvPr>
          <p:cNvSpPr/>
          <p:nvPr/>
        </p:nvSpPr>
        <p:spPr>
          <a:xfrm>
            <a:off x="7728245" y="1672484"/>
            <a:ext cx="3185161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5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0.03867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84984-50C9-4831-81C6-86121FD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6" y="1551505"/>
            <a:ext cx="10664952" cy="5293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68B45-9002-4F4D-AC06-97206E62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908" y="115898"/>
            <a:ext cx="6933692" cy="1609344"/>
          </a:xfrm>
        </p:spPr>
        <p:txBody>
          <a:bodyPr/>
          <a:lstStyle/>
          <a:p>
            <a:r>
              <a:rPr lang="en-US" dirty="0"/>
              <a:t>X=…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B3870-0008-448F-B7E7-95FF984CAC18}"/>
              </a:ext>
            </a:extLst>
          </p:cNvPr>
          <p:cNvGrpSpPr/>
          <p:nvPr/>
        </p:nvGrpSpPr>
        <p:grpSpPr>
          <a:xfrm>
            <a:off x="1234440" y="1135446"/>
            <a:ext cx="1393546" cy="1428300"/>
            <a:chOff x="4208644" y="-1720375"/>
            <a:chExt cx="1776866" cy="1821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C3D8E-5D96-45B6-8362-E80D53BE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61" t="32666" b="40778"/>
            <a:stretch/>
          </p:blipFill>
          <p:spPr>
            <a:xfrm>
              <a:off x="4208644" y="-1720375"/>
              <a:ext cx="1776866" cy="18211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CAA6-F7C8-4300-AD56-E91962112352}"/>
                </a:ext>
              </a:extLst>
            </p:cNvPr>
            <p:cNvSpPr/>
            <p:nvPr/>
          </p:nvSpPr>
          <p:spPr>
            <a:xfrm>
              <a:off x="4796087" y="-1118395"/>
              <a:ext cx="601980" cy="61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21FC937-40FB-47B4-89D9-501B400B3A22}"/>
              </a:ext>
            </a:extLst>
          </p:cNvPr>
          <p:cNvSpPr/>
          <p:nvPr/>
        </p:nvSpPr>
        <p:spPr>
          <a:xfrm>
            <a:off x="6477000" y="2083943"/>
            <a:ext cx="4480560" cy="454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D93814-9EB4-4943-86AC-6B2BBEB84834}"/>
              </a:ext>
            </a:extLst>
          </p:cNvPr>
          <p:cNvSpPr/>
          <p:nvPr/>
        </p:nvSpPr>
        <p:spPr>
          <a:xfrm>
            <a:off x="8615680" y="1672484"/>
            <a:ext cx="2341880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DF751-9C52-453C-8F81-0C8C1B11B874}"/>
              </a:ext>
            </a:extLst>
          </p:cNvPr>
          <p:cNvSpPr/>
          <p:nvPr/>
        </p:nvSpPr>
        <p:spPr>
          <a:xfrm>
            <a:off x="8154965" y="1612361"/>
            <a:ext cx="2641896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1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03868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84984-50C9-4831-81C6-86121FD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6" y="1551505"/>
            <a:ext cx="10664952" cy="5293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68B45-9002-4F4D-AC06-97206E62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908" y="115898"/>
            <a:ext cx="6933692" cy="1609344"/>
          </a:xfrm>
        </p:spPr>
        <p:txBody>
          <a:bodyPr/>
          <a:lstStyle/>
          <a:p>
            <a:r>
              <a:rPr lang="en-US" dirty="0"/>
              <a:t>X=…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B3870-0008-448F-B7E7-95FF984CAC18}"/>
              </a:ext>
            </a:extLst>
          </p:cNvPr>
          <p:cNvGrpSpPr/>
          <p:nvPr/>
        </p:nvGrpSpPr>
        <p:grpSpPr>
          <a:xfrm>
            <a:off x="4244472" y="1115126"/>
            <a:ext cx="1393546" cy="1428300"/>
            <a:chOff x="4208644" y="-1720375"/>
            <a:chExt cx="1776866" cy="1821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C3D8E-5D96-45B6-8362-E80D53BE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61" t="32666" b="40778"/>
            <a:stretch/>
          </p:blipFill>
          <p:spPr>
            <a:xfrm>
              <a:off x="4208644" y="-1720375"/>
              <a:ext cx="1776866" cy="18211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CAA6-F7C8-4300-AD56-E91962112352}"/>
                </a:ext>
              </a:extLst>
            </p:cNvPr>
            <p:cNvSpPr/>
            <p:nvPr/>
          </p:nvSpPr>
          <p:spPr>
            <a:xfrm>
              <a:off x="4796087" y="-1118395"/>
              <a:ext cx="601980" cy="61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21FC937-40FB-47B4-89D9-501B400B3A22}"/>
              </a:ext>
            </a:extLst>
          </p:cNvPr>
          <p:cNvSpPr/>
          <p:nvPr/>
        </p:nvSpPr>
        <p:spPr>
          <a:xfrm>
            <a:off x="6477000" y="2083943"/>
            <a:ext cx="4480560" cy="4546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DF751-9C52-453C-8F81-0C8C1B11B874}"/>
              </a:ext>
            </a:extLst>
          </p:cNvPr>
          <p:cNvSpPr/>
          <p:nvPr/>
        </p:nvSpPr>
        <p:spPr>
          <a:xfrm>
            <a:off x="8315664" y="63397"/>
            <a:ext cx="2641896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2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84984-50C9-4831-81C6-86121FD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6" y="1551505"/>
            <a:ext cx="10664952" cy="5293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68B45-9002-4F4D-AC06-97206E62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908" y="115898"/>
            <a:ext cx="6933692" cy="1609344"/>
          </a:xfrm>
        </p:spPr>
        <p:txBody>
          <a:bodyPr/>
          <a:lstStyle/>
          <a:p>
            <a:r>
              <a:rPr lang="en-US" dirty="0"/>
              <a:t>X=…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B3870-0008-448F-B7E7-95FF984CAC18}"/>
              </a:ext>
            </a:extLst>
          </p:cNvPr>
          <p:cNvGrpSpPr/>
          <p:nvPr/>
        </p:nvGrpSpPr>
        <p:grpSpPr>
          <a:xfrm>
            <a:off x="0" y="1551505"/>
            <a:ext cx="1393546" cy="1428300"/>
            <a:chOff x="4208644" y="-1720375"/>
            <a:chExt cx="1776866" cy="1821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C3D8E-5D96-45B6-8362-E80D53BE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61" t="32666" b="40778"/>
            <a:stretch/>
          </p:blipFill>
          <p:spPr>
            <a:xfrm>
              <a:off x="4208644" y="-1720375"/>
              <a:ext cx="1776866" cy="18211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CAA6-F7C8-4300-AD56-E91962112352}"/>
                </a:ext>
              </a:extLst>
            </p:cNvPr>
            <p:cNvSpPr/>
            <p:nvPr/>
          </p:nvSpPr>
          <p:spPr>
            <a:xfrm>
              <a:off x="4796087" y="-1118395"/>
              <a:ext cx="601980" cy="61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21FC937-40FB-47B4-89D9-501B400B3A22}"/>
              </a:ext>
            </a:extLst>
          </p:cNvPr>
          <p:cNvSpPr/>
          <p:nvPr/>
        </p:nvSpPr>
        <p:spPr>
          <a:xfrm>
            <a:off x="6477000" y="2507689"/>
            <a:ext cx="4480560" cy="4123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DF751-9C52-453C-8F81-0C8C1B11B874}"/>
              </a:ext>
            </a:extLst>
          </p:cNvPr>
          <p:cNvSpPr/>
          <p:nvPr/>
        </p:nvSpPr>
        <p:spPr>
          <a:xfrm>
            <a:off x="8315664" y="63397"/>
            <a:ext cx="2641896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CE736A-661B-4BCD-8980-C8CB73D7BBE8}"/>
              </a:ext>
            </a:extLst>
          </p:cNvPr>
          <p:cNvSpPr/>
          <p:nvPr/>
        </p:nvSpPr>
        <p:spPr>
          <a:xfrm>
            <a:off x="6898640" y="2168928"/>
            <a:ext cx="4058920" cy="503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4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84984-50C9-4831-81C6-86121FD5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56" y="1551505"/>
            <a:ext cx="10664952" cy="5293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68B45-9002-4F4D-AC06-97206E62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908" y="115898"/>
            <a:ext cx="6933692" cy="1609344"/>
          </a:xfrm>
        </p:spPr>
        <p:txBody>
          <a:bodyPr/>
          <a:lstStyle/>
          <a:p>
            <a:r>
              <a:rPr lang="en-US" dirty="0"/>
              <a:t>X=…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B3870-0008-448F-B7E7-95FF984CAC18}"/>
              </a:ext>
            </a:extLst>
          </p:cNvPr>
          <p:cNvGrpSpPr/>
          <p:nvPr/>
        </p:nvGrpSpPr>
        <p:grpSpPr>
          <a:xfrm>
            <a:off x="4185920" y="5808545"/>
            <a:ext cx="1393546" cy="1428300"/>
            <a:chOff x="4208644" y="-1720375"/>
            <a:chExt cx="1776866" cy="1821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C3D8E-5D96-45B6-8362-E80D53BEB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61" t="32666" b="40778"/>
            <a:stretch/>
          </p:blipFill>
          <p:spPr>
            <a:xfrm>
              <a:off x="4208644" y="-1720375"/>
              <a:ext cx="1776866" cy="18211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2ACAA6-F7C8-4300-AD56-E91962112352}"/>
                </a:ext>
              </a:extLst>
            </p:cNvPr>
            <p:cNvSpPr/>
            <p:nvPr/>
          </p:nvSpPr>
          <p:spPr>
            <a:xfrm>
              <a:off x="4796087" y="-1118395"/>
              <a:ext cx="601980" cy="617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DF751-9C52-453C-8F81-0C8C1B11B874}"/>
              </a:ext>
            </a:extLst>
          </p:cNvPr>
          <p:cNvSpPr/>
          <p:nvPr/>
        </p:nvSpPr>
        <p:spPr>
          <a:xfrm>
            <a:off x="8315664" y="63397"/>
            <a:ext cx="2641896" cy="669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2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5AA5-B0D3-43BE-A8F5-FEA0C95F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9502-C6AB-48E0-B12C-0840D0B7D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0E6CA-D3C8-4E97-952A-C525F16F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92" y="0"/>
            <a:ext cx="8405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0BD6-3F12-4CDA-81D9-D0BDC0BA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2176-1F3B-467E-B164-EB2B3A21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1DEF-58C0-493D-A613-0466CC86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7" y="0"/>
            <a:ext cx="10189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92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85CA-137D-4610-9E68-63286D61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381BD-DBD3-46BC-98F0-DFE92C41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C3162-1D79-4DBD-992E-FBF9ACC9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20" y="0"/>
            <a:ext cx="8142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4E23-1579-4EA2-8B60-643DD00C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79F3-A1A8-4AA7-A1C3-E34234671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6C711-5479-4550-9F38-AE2C69ECB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"/>
          <a:stretch/>
        </p:blipFill>
        <p:spPr>
          <a:xfrm>
            <a:off x="1468661" y="0"/>
            <a:ext cx="9199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0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04CF-DA32-4CA7-AA70-6C33159B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B8477-6A53-448B-86F6-613C3D588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iversity Career Fair, February 7, 2018, 1:00 - 4:00 p.m.: Kansas Union">
            <a:extLst>
              <a:ext uri="{FF2B5EF4-FFF2-40B4-BE49-F238E27FC236}">
                <a16:creationId xmlns:a16="http://schemas.microsoft.com/office/drawing/2014/main" id="{7E4EF844-6B8A-4A13-8FBD-66989F5A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714500"/>
            <a:ext cx="8001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21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AE8A-46AC-4F60-A865-B38B7848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744F3-1045-4792-9016-BC9B54018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FB9DE-A211-474B-9AC9-65D8A489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64" y="0"/>
            <a:ext cx="9908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92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75EC-275A-4D18-861B-D97EE148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" y="73660"/>
            <a:ext cx="6842658" cy="1681625"/>
          </a:xfrm>
        </p:spPr>
        <p:txBody>
          <a:bodyPr/>
          <a:lstStyle/>
          <a:p>
            <a:r>
              <a:rPr lang="en-US" dirty="0"/>
              <a:t>Finding An appropriate Wind Farm Site?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92DF5-D5D3-4188-8AEE-E27AEC46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583871"/>
            <a:ext cx="10711543" cy="4566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Conditions:</a:t>
            </a:r>
          </a:p>
          <a:p>
            <a:r>
              <a:rPr lang="en-US" dirty="0"/>
              <a:t>Wind speed</a:t>
            </a:r>
          </a:p>
          <a:p>
            <a:pPr lvl="1"/>
            <a:r>
              <a:rPr lang="en-US" dirty="0"/>
              <a:t>Higher elevations have higher winds</a:t>
            </a:r>
          </a:p>
          <a:p>
            <a:pPr lvl="1"/>
            <a:r>
              <a:rPr lang="en-US" dirty="0"/>
              <a:t>Elevation &gt; 1000 meters</a:t>
            </a:r>
          </a:p>
          <a:p>
            <a:r>
              <a:rPr lang="en-US" dirty="0"/>
              <a:t>Aspect</a:t>
            </a:r>
          </a:p>
          <a:p>
            <a:pPr lvl="1"/>
            <a:r>
              <a:rPr lang="en-US" dirty="0"/>
              <a:t>Face the prevailing wind direction</a:t>
            </a:r>
          </a:p>
          <a:p>
            <a:r>
              <a:rPr lang="en-US" dirty="0"/>
              <a:t>Exposure</a:t>
            </a:r>
          </a:p>
          <a:p>
            <a:pPr lvl="1"/>
            <a:r>
              <a:rPr lang="en-US" dirty="0"/>
              <a:t>Not blocked by nearby hills</a:t>
            </a:r>
          </a:p>
          <a:p>
            <a:pPr lvl="1"/>
            <a:r>
              <a:rPr lang="en-US" dirty="0"/>
              <a:t>Aligned with the prevailing wind direction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Given</a:t>
            </a:r>
          </a:p>
          <a:p>
            <a:pPr lvl="1"/>
            <a:r>
              <a:rPr lang="en-US" dirty="0"/>
              <a:t>Prevailing winds</a:t>
            </a:r>
          </a:p>
          <a:p>
            <a:pPr lvl="2"/>
            <a:r>
              <a:rPr lang="en-US" dirty="0"/>
              <a:t>225</a:t>
            </a:r>
            <a:r>
              <a:rPr lang="en-US" baseline="30000" dirty="0"/>
              <a:t>0</a:t>
            </a:r>
            <a:r>
              <a:rPr lang="en-US" dirty="0"/>
              <a:t> to 315</a:t>
            </a:r>
            <a:r>
              <a:rPr lang="en-US" baseline="30000" dirty="0"/>
              <a:t>o</a:t>
            </a:r>
            <a:r>
              <a:rPr lang="en-US" dirty="0"/>
              <a:t> with a north 0, clockwise rotation</a:t>
            </a:r>
          </a:p>
          <a:p>
            <a:pPr lvl="1"/>
            <a:r>
              <a:rPr lang="en-US" dirty="0"/>
              <a:t>DEM</a:t>
            </a:r>
          </a:p>
          <a:p>
            <a:pPr lvl="1"/>
            <a:endParaRPr lang="en-US" dirty="0"/>
          </a:p>
          <a:p>
            <a:r>
              <a:rPr lang="en-US" dirty="0"/>
              <a:t>Caution!!!</a:t>
            </a:r>
          </a:p>
          <a:p>
            <a:pPr lvl="1"/>
            <a:r>
              <a:rPr lang="en-US" dirty="0"/>
              <a:t>Know your tools, wedge is defined as 0 east, counterclockwise!!!</a:t>
            </a:r>
          </a:p>
          <a:p>
            <a:pPr lvl="1"/>
            <a:r>
              <a:rPr lang="en-US" dirty="0"/>
              <a:t>(135 – 225)!!!!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A4CF6-A036-46CD-9177-3C05F030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315" y="0"/>
            <a:ext cx="478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F762-B062-4AF1-A494-FE32F60F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48CF-1B81-4242-8EC8-947C467B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2FD0D-3929-4CF3-A67E-6FCE412D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61" y="0"/>
            <a:ext cx="1015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46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0B41-C8D1-40C3-808E-102EF625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53779-4B98-44FF-B8D2-E7094372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29672-1106-43CD-B971-E840AC4A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0" y="0"/>
            <a:ext cx="1178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66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E0A8-AAF3-4608-ABDD-7F367879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4970-BFF9-4BC0-9CF4-33E222430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56A79-BD6B-4ED4-9075-F9AE122B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95" y="0"/>
            <a:ext cx="8715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27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5053-02E1-4DFB-AFD9-8EE286D8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39773"/>
            <a:ext cx="10058400" cy="1609344"/>
          </a:xfrm>
        </p:spPr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6A17-8F99-4571-BA43-E297F418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BC02E-8345-4E03-AF13-84216E9D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734" y="2093976"/>
            <a:ext cx="5632531" cy="40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92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5053-02E1-4DFB-AFD9-8EE286D8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39773"/>
            <a:ext cx="10058400" cy="1609344"/>
          </a:xfrm>
        </p:spPr>
        <p:txBody>
          <a:bodyPr/>
          <a:lstStyle/>
          <a:p>
            <a:r>
              <a:rPr lang="en-US" dirty="0"/>
              <a:t>Edge detection: Vertical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6A17-8F99-4571-BA43-E297F418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BC02E-8345-4E03-AF13-84216E9D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734" y="2093976"/>
            <a:ext cx="5632531" cy="405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22D16-1812-4F40-BC51-7EED2F87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571" y="2973532"/>
            <a:ext cx="18859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4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5F22-9EB3-40B9-9CA7-0ACDD48A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1B3E-CC41-4E21-811E-8E09032EE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C9CA8-499F-499E-9744-2336946B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6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5053-02E1-4DFB-AFD9-8EE286D8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39773"/>
            <a:ext cx="10058400" cy="1609344"/>
          </a:xfrm>
        </p:spPr>
        <p:txBody>
          <a:bodyPr/>
          <a:lstStyle/>
          <a:p>
            <a:r>
              <a:rPr lang="en-US" dirty="0"/>
              <a:t>Edge detection: </a:t>
            </a:r>
            <a:r>
              <a:rPr lang="en-US" dirty="0" err="1"/>
              <a:t>Horozontal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6A17-8F99-4571-BA43-E297F418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BC02E-8345-4E03-AF13-84216E9D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734" y="2093976"/>
            <a:ext cx="5632531" cy="4050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6B5F8C-04EF-4DFF-9A8C-905B066FF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30" y="3138297"/>
            <a:ext cx="18478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7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970D-92D3-4261-813E-1385E418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EEEC-8E36-4FA4-971A-4DFF7E4D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71B3E-56EC-42A2-843E-3376ED14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071"/>
            <a:ext cx="12192000" cy="600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8629-7651-49EB-8F13-5A3881A1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5963F-65F0-4894-A64E-BC814292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C9A42-F0FA-4D0B-B1EC-B4713EF2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0"/>
            <a:ext cx="833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89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A733-A8EB-445B-8D6E-2F88D902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High-Pass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CADA-4EF6-41D4-977D-FD916A932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8EFF1-B052-4473-8DFE-6B7F0A3B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119" y="0"/>
            <a:ext cx="8189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D26A-C328-4C01-99CA-C99D9F1F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A127-9071-4D7F-8335-F6AE2AC0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0DF24-8B6A-4C6B-A6B0-482AA712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6" y="0"/>
            <a:ext cx="8471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30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AD71-BA32-4138-8300-85C53DBE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HIGH-Pass Filter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A536-A400-4EC8-9F22-92147F9F0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Small values with smoothly changing values within a neighborhood</a:t>
            </a:r>
          </a:p>
          <a:p>
            <a:r>
              <a:rPr lang="en-US" dirty="0"/>
              <a:t>Large positive values when centered on a spike</a:t>
            </a:r>
          </a:p>
          <a:p>
            <a:r>
              <a:rPr lang="en-US" dirty="0"/>
              <a:t>Large negative values when centered on a pit</a:t>
            </a:r>
          </a:p>
          <a:p>
            <a:r>
              <a:rPr lang="en-US" dirty="0"/>
              <a:t>ArcGIS uses the following weights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Spatial Analyst toolbox &gt; Neighborhood &gt;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F8429-55FF-4493-9527-25837A379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388" y="3429000"/>
            <a:ext cx="18859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83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19D2-690E-426B-81AF-18763B03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Shelter-ness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B08C4-7600-4544-93B5-2E1416943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concavity (concave/convex) of the underlying terrain</a:t>
            </a:r>
          </a:p>
          <a:p>
            <a:pPr lvl="1"/>
            <a:r>
              <a:rPr lang="en-US" dirty="0"/>
              <a:t>Useful for geologic/archeologic applications</a:t>
            </a:r>
          </a:p>
          <a:p>
            <a:r>
              <a:rPr lang="en-US" dirty="0"/>
              <a:t>Measure the volume of a focal zone</a:t>
            </a:r>
          </a:p>
          <a:p>
            <a:pPr lvl="1"/>
            <a:r>
              <a:rPr lang="en-US" dirty="0"/>
              <a:t>Volume of the surface vs volume under a cylinder at focus </a:t>
            </a:r>
            <a:r>
              <a:rPr lang="en-US" dirty="0" err="1"/>
              <a:t>hight</a:t>
            </a:r>
            <a:endParaRPr lang="en-US" dirty="0"/>
          </a:p>
          <a:p>
            <a:pPr lvl="1"/>
            <a:r>
              <a:rPr lang="en-US" dirty="0"/>
              <a:t>Positive, zero, negative values</a:t>
            </a:r>
          </a:p>
          <a:p>
            <a:r>
              <a:rPr lang="en-US" dirty="0"/>
              <a:t>Neighborhood radius is dictated by domain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AB0E0-9DB9-4E75-85C8-1B924E11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22" y="4511172"/>
            <a:ext cx="4813155" cy="21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6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E933-FD8D-424F-9429-C1E02EEF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shelter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66695-32ED-4FEE-B2D8-EABDBA97C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under the surface within the window</a:t>
            </a:r>
          </a:p>
          <a:p>
            <a:r>
              <a:rPr lang="en-US" dirty="0"/>
              <a:t>Assume a cell size of 10 and a circular feature size of 50</a:t>
            </a:r>
          </a:p>
          <a:p>
            <a:pPr lvl="1"/>
            <a:r>
              <a:rPr lang="en-US" dirty="0" err="1"/>
              <a:t>VolumePerCell</a:t>
            </a:r>
            <a:r>
              <a:rPr lang="en-US" dirty="0"/>
              <a:t> = DEM * 10 * 10</a:t>
            </a:r>
          </a:p>
          <a:p>
            <a:pPr lvl="1"/>
            <a:r>
              <a:rPr lang="en-US" dirty="0" err="1"/>
              <a:t>VolumeUnderSurface</a:t>
            </a:r>
            <a:r>
              <a:rPr lang="en-US" dirty="0"/>
              <a:t> = </a:t>
            </a:r>
            <a:r>
              <a:rPr lang="en-US" dirty="0" err="1"/>
              <a:t>FocalSum</a:t>
            </a:r>
            <a:r>
              <a:rPr lang="en-US" dirty="0"/>
              <a:t>(</a:t>
            </a:r>
            <a:r>
              <a:rPr lang="en-US" dirty="0" err="1"/>
              <a:t>VolumePerCell</a:t>
            </a:r>
            <a:r>
              <a:rPr lang="en-US" dirty="0"/>
              <a:t>, circle, 50)</a:t>
            </a:r>
          </a:p>
          <a:p>
            <a:r>
              <a:rPr lang="en-US" dirty="0"/>
              <a:t>Cylinder volume within the neighborhood</a:t>
            </a:r>
          </a:p>
          <a:p>
            <a:pPr lvl="1"/>
            <a:r>
              <a:rPr lang="en-US" dirty="0"/>
              <a:t>Calculate the number of cells in the circular neighborhood</a:t>
            </a:r>
          </a:p>
          <a:p>
            <a:pPr lvl="2"/>
            <a:r>
              <a:rPr lang="en-US" dirty="0"/>
              <a:t>Make a constant raster layer of 1</a:t>
            </a:r>
          </a:p>
          <a:p>
            <a:pPr lvl="2"/>
            <a:r>
              <a:rPr lang="en-US" dirty="0" err="1"/>
              <a:t>CellsInNeighborhood</a:t>
            </a:r>
            <a:r>
              <a:rPr lang="en-US" dirty="0"/>
              <a:t> = </a:t>
            </a:r>
            <a:r>
              <a:rPr lang="en-US" dirty="0" err="1"/>
              <a:t>FocalSum</a:t>
            </a:r>
            <a:r>
              <a:rPr lang="en-US" dirty="0"/>
              <a:t>(Const1, circle, 50)</a:t>
            </a:r>
          </a:p>
          <a:p>
            <a:pPr lvl="1"/>
            <a:r>
              <a:rPr lang="en-US" dirty="0" err="1"/>
              <a:t>CylinderVolume</a:t>
            </a:r>
            <a:r>
              <a:rPr lang="en-US" dirty="0"/>
              <a:t> =</a:t>
            </a:r>
            <a:r>
              <a:rPr lang="en-US" dirty="0" err="1"/>
              <a:t>VolumePerCell</a:t>
            </a:r>
            <a:r>
              <a:rPr lang="en-US" dirty="0"/>
              <a:t> * </a:t>
            </a:r>
            <a:r>
              <a:rPr lang="en-US" dirty="0" err="1"/>
              <a:t>CellsInNeighborhood</a:t>
            </a:r>
            <a:endParaRPr lang="en-US" dirty="0"/>
          </a:p>
          <a:p>
            <a:r>
              <a:rPr lang="en-US" dirty="0"/>
              <a:t>Shelter Factor</a:t>
            </a:r>
          </a:p>
          <a:p>
            <a:pPr lvl="1"/>
            <a:r>
              <a:rPr lang="en-US" dirty="0" err="1"/>
              <a:t>ShelterFactor</a:t>
            </a:r>
            <a:r>
              <a:rPr lang="en-US" dirty="0"/>
              <a:t> = </a:t>
            </a:r>
            <a:r>
              <a:rPr lang="en-US" dirty="0" err="1"/>
              <a:t>VolumeUnderSurface</a:t>
            </a:r>
            <a:r>
              <a:rPr lang="en-US" dirty="0"/>
              <a:t> - </a:t>
            </a:r>
            <a:r>
              <a:rPr lang="en-US" dirty="0" err="1"/>
              <a:t>CylinderVolume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06A04-2613-4B0D-B13D-2D96EEC32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72"/>
          <a:stretch/>
        </p:blipFill>
        <p:spPr>
          <a:xfrm>
            <a:off x="8330005" y="1289304"/>
            <a:ext cx="386199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CA34-312E-441E-9E75-2052794B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D7CE-1C1C-49A7-8EDE-09D1AFDDD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E11BA-A96C-4D7B-B299-D00069AD8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 t="2555" r="2156" b="3334"/>
          <a:stretch/>
        </p:blipFill>
        <p:spPr>
          <a:xfrm>
            <a:off x="1722119" y="175260"/>
            <a:ext cx="8694421" cy="64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5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9354-5115-4CAA-BFC7-0FACED32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D0038-A875-4342-84DC-95F69792C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96CDB-C4DD-4348-8486-73C96E52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0"/>
            <a:ext cx="12138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202A-29AF-4D3A-8071-9F1B3332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D3B1-43A5-4278-B154-A23A35C6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E8C78-4DC8-4A36-8A9A-F1B1B43E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6" y="0"/>
            <a:ext cx="11058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0663-014E-42A6-B731-2DCCF97E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06DB9-C48A-4891-97D5-90EFD469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379D1-254D-4D56-9487-E8022AF53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"/>
          <a:stretch/>
        </p:blipFill>
        <p:spPr>
          <a:xfrm>
            <a:off x="0" y="1790700"/>
            <a:ext cx="12192000" cy="334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38E0-523A-4A34-847D-33CF7764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72320-4D19-4091-954E-68F5B192C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i.redditmedia.com/SM0hrGDC2dpTfNPZKk4Oq4lcG6prz4_VBwaBxngmPL4.jpg?w=614&amp;s=c0934f9f459636e0680e23a0a6db1461">
            <a:extLst>
              <a:ext uri="{FF2B5EF4-FFF2-40B4-BE49-F238E27FC236}">
                <a16:creationId xmlns:a16="http://schemas.microsoft.com/office/drawing/2014/main" id="{D83B7346-34BC-402F-9D24-6BA5F8E9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0"/>
            <a:ext cx="5489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457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387</Words>
  <Application>Microsoft Office PowerPoint</Application>
  <PresentationFormat>Widescreen</PresentationFormat>
  <Paragraphs>81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Rockwell</vt:lpstr>
      <vt:lpstr>Rockwell Condensed</vt:lpstr>
      <vt:lpstr>Wingdings</vt:lpstr>
      <vt:lpstr>Wood Type</vt:lpstr>
      <vt:lpstr>PowerPoint Presentation</vt:lpstr>
      <vt:lpstr>Plan for this week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 vs. Float</vt:lpstr>
      <vt:lpstr>Local Operations</vt:lpstr>
      <vt:lpstr>Focal Operations</vt:lpstr>
      <vt:lpstr>Focal Neighbors</vt:lpstr>
      <vt:lpstr>PowerPoint Presentation</vt:lpstr>
      <vt:lpstr>PowerPoint Presentation</vt:lpstr>
      <vt:lpstr>PowerPoint Presentation</vt:lpstr>
      <vt:lpstr>PowerPoint Presentation</vt:lpstr>
      <vt:lpstr>X=1+3+4+2</vt:lpstr>
      <vt:lpstr>X=1+3+2+4+2+10</vt:lpstr>
      <vt:lpstr>X=3+2+3+2+10+5</vt:lpstr>
      <vt:lpstr>X=…</vt:lpstr>
      <vt:lpstr>X=…</vt:lpstr>
      <vt:lpstr>X=…</vt:lpstr>
      <vt:lpstr>X=…</vt:lpstr>
      <vt:lpstr>X=…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An appropriate Wind Farm Site?</vt:lpstr>
      <vt:lpstr>PowerPoint Presentation</vt:lpstr>
      <vt:lpstr>PowerPoint Presentation</vt:lpstr>
      <vt:lpstr>PowerPoint Presentation</vt:lpstr>
      <vt:lpstr>Edge detection</vt:lpstr>
      <vt:lpstr>Edge detection: Vertical</vt:lpstr>
      <vt:lpstr>PowerPoint Presentation</vt:lpstr>
      <vt:lpstr>Edge detection: Horozontal</vt:lpstr>
      <vt:lpstr>PowerPoint Presentation</vt:lpstr>
      <vt:lpstr>High-Pass Filter</vt:lpstr>
      <vt:lpstr>PowerPoint Presentation</vt:lpstr>
      <vt:lpstr>HIGH-Pass Filter </vt:lpstr>
      <vt:lpstr>Shelter-ness analysis</vt:lpstr>
      <vt:lpstr>Calculate shelter factor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23</cp:revision>
  <dcterms:created xsi:type="dcterms:W3CDTF">2018-02-06T03:03:33Z</dcterms:created>
  <dcterms:modified xsi:type="dcterms:W3CDTF">2018-02-06T18:36:07Z</dcterms:modified>
</cp:coreProperties>
</file>